
<file path=[Content_Types].xml><?xml version="1.0" encoding="utf-8"?>
<Types xmlns="http://schemas.openxmlformats.org/package/2006/content-types">
  <Default ContentType="image/jpeg" Extension="jpeg"/>
  <Default ContentType="image/gif" Extension="jpg"/>
  <Default ContentType="video/mp4" Extension="mp4"/>
  <Default ContentType="image/png" Extension="png"/>
  <Default ContentType="application/vnd.openxmlformats-package.relationships+xml" Extension="rels"/>
  <Default ContentType="image/vnd.ms-photo" Extension="wdp"/>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image/jpeg" PartName="/ppt/media/image28.jpg"/>
  <Override ContentType="image/jpeg" PartName="/ppt/media/image29.jpg"/>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sldIdLst>
    <p:sldId id="256" r:id="rId2"/>
    <p:sldId id="272" r:id="rId3"/>
    <p:sldId id="273" r:id="rId4"/>
    <p:sldId id="277" r:id="rId5"/>
    <p:sldId id="270" r:id="rId6"/>
    <p:sldId id="261" r:id="rId7"/>
    <p:sldId id="262" r:id="rId8"/>
    <p:sldId id="265" r:id="rId9"/>
    <p:sldId id="260" r:id="rId10"/>
    <p:sldId id="274" r:id="rId11"/>
    <p:sldId id="263" r:id="rId12"/>
    <p:sldId id="278" r:id="rId13"/>
    <p:sldId id="27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76"/>
    <a:srgbClr val="D861D4"/>
    <a:srgbClr val="A6025C"/>
    <a:srgbClr val="9224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102" d="100"/>
          <a:sy n="102" d="100"/>
        </p:scale>
        <p:origin x="132"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Tuesday, May 17,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90863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Tuesday, May 17,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178703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Tuesday, May 17,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302212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Tuesday, May 17,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847488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Tuesday, May 17,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61148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Tuesday, May 17,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941883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Tuesday, May 17,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95889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Tuesday, May 17,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794742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Tuesday, May 17,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11147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Tuesday, May 17,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5819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Tuesday, May 17,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683965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Tuesday, May 17,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191688515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4" r:id="rId6"/>
    <p:sldLayoutId id="2147483740" r:id="rId7"/>
    <p:sldLayoutId id="2147483741" r:id="rId8"/>
    <p:sldLayoutId id="2147483742" r:id="rId9"/>
    <p:sldLayoutId id="2147483743" r:id="rId10"/>
    <p:sldLayoutId id="2147483745"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arget="../media/image7.jpeg" Type="http://schemas.openxmlformats.org/officeDocument/2006/relationships/image"/><Relationship Id="rId3" Target="../media/hdphoto1.wdp" Type="http://schemas.microsoft.com/office/2007/relationships/hdphoto"/><Relationship Id="rId7" Target="../media/image6.png" Type="http://schemas.openxmlformats.org/officeDocument/2006/relationships/image"/><Relationship Id="rId2" Target="../media/image2.jpeg" Type="http://schemas.openxmlformats.org/officeDocument/2006/relationships/image"/><Relationship Id="rId1" Target="../slideLayouts/slideLayout2.xml" Type="http://schemas.openxmlformats.org/officeDocument/2006/relationships/slideLayout"/><Relationship Id="rId6" Target="../media/image5.png" Type="http://schemas.openxmlformats.org/officeDocument/2006/relationships/image"/><Relationship Id="rId5" Target="../media/image4.png" Type="http://schemas.openxmlformats.org/officeDocument/2006/relationships/image"/><Relationship Id="rId4" Target="../media/image3.png" Type="http://schemas.openxmlformats.org/officeDocument/2006/relationships/image"/><Relationship Id="rId9" Target="../media/image8.jpeg" Type="http://schemas.openxmlformats.org/officeDocument/2006/relationships/image"/></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arget="../media/image19.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3F794D0-2982-490E-88DA-93D48975085F}"/>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lgn="ctr" cap="flat" cmpd="sng" w="12700">
            <a:noFill/>
            <a:prstDash val="solid"/>
            <a:miter lim="800000"/>
          </a:ln>
          <a:effectLst/>
          <a:extLst>
            <a:ext uri="{91240B29-F687-4F45-9708-019B960494DF}">
              <a14:hiddenLine xmlns:a14="http://schemas.microsoft.com/office/drawing/2010/main"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descr="Logo&#10;&#10;Description automatically generated" id="5" name="Picture 4">
            <a:extLst>
              <a:ext uri="{FF2B5EF4-FFF2-40B4-BE49-F238E27FC236}">
                <a16:creationId xmlns:a16="http://schemas.microsoft.com/office/drawing/2014/main" id="{1F2DBFE1-B7E9-4F8E-8477-56AD7D19587F}"/>
              </a:ext>
            </a:extLst>
          </p:cNvPr>
          <p:cNvPicPr>
            <a:picLocks noChangeAspect="1"/>
          </p:cNvPicPr>
          <p:nvPr/>
        </p:nvPicPr>
        <p:blipFill rotWithShape="1">
          <a:blip r:embed="rId2">
            <a:extLst>
              <a:ext uri="{28A0092B-C50C-407E-A947-70E740481C1C}">
                <a14:useLocalDpi xmlns:a14="http://schemas.microsoft.com/office/drawing/2010/main" val="0"/>
              </a:ext>
            </a:extLst>
          </a:blip>
          <a:srcRect b="-32"/>
          <a:stretch/>
        </p:blipFill>
        <p:spPr>
          <a:xfrm>
            <a:off x="-2" y="10"/>
            <a:ext cx="12192002" cy="4461036"/>
          </a:xfrm>
          <a:prstGeom prst="rect">
            <a:avLst/>
          </a:prstGeom>
        </p:spPr>
      </p:pic>
      <p:sp>
        <p:nvSpPr>
          <p:cNvPr id="12" name="Rectangle 11">
            <a:extLst>
              <a:ext uri="{FF2B5EF4-FFF2-40B4-BE49-F238E27FC236}">
                <a16:creationId xmlns:a16="http://schemas.microsoft.com/office/drawing/2014/main" id="{AFD24A3D-F07A-44A9-BE55-5576292E152D}"/>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rot="10800000">
            <a:off x="0" y="4460827"/>
            <a:ext cx="12192003" cy="2397392"/>
          </a:xfrm>
          <a:prstGeom prst="rect">
            <a:avLst/>
          </a:prstGeom>
          <a:gradFill>
            <a:gsLst>
              <a:gs pos="8000">
                <a:schemeClr val="accent6"/>
              </a:gs>
              <a:gs pos="86000">
                <a:schemeClr val="accent5"/>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4" name="Rectangle 13">
            <a:extLst>
              <a:ext uri="{FF2B5EF4-FFF2-40B4-BE49-F238E27FC236}">
                <a16:creationId xmlns:a16="http://schemas.microsoft.com/office/drawing/2014/main" id="{204441C9-FD2D-4031-B5C5-67478196CCCF}"/>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rot="10800000">
            <a:off x="4038600" y="4463553"/>
            <a:ext cx="8153401" cy="2394447"/>
          </a:xfrm>
          <a:prstGeom prst="rect">
            <a:avLst/>
          </a:prstGeom>
          <a:gradFill>
            <a:gsLst>
              <a:gs pos="0">
                <a:schemeClr val="accent5">
                  <a:lumMod val="60000"/>
                  <a:lumOff val="40000"/>
                  <a:alpha val="0"/>
                </a:schemeClr>
              </a:gs>
              <a:gs pos="99000">
                <a:schemeClr val="accent2">
                  <a:alpha val="81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16" name="Freeform: Shape 15">
            <a:extLst>
              <a:ext uri="{FF2B5EF4-FFF2-40B4-BE49-F238E27FC236}">
                <a16:creationId xmlns:a16="http://schemas.microsoft.com/office/drawing/2014/main" id="{EBF09AEC-6E6E-418F-9974-8730F1B2B6EF}"/>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rot="14834054">
            <a:off x="2944145" y="2710934"/>
            <a:ext cx="3118759" cy="4639931"/>
          </a:xfrm>
          <a:custGeom>
            <a:avLst/>
            <a:gdLst>
              <a:gd fmla="*/ 3118759 w 3118759" name="connsiteX0"/>
              <a:gd fmla="*/ 79510 h 4639931" name="connsiteY0"/>
              <a:gd fmla="*/ 1204940 w 3118759" name="connsiteX1"/>
              <a:gd fmla="*/ 4639931 h 4639931" name="connsiteY1"/>
              <a:gd fmla="*/ 1103495 w 3118759" name="connsiteX2"/>
              <a:gd fmla="*/ 4578302 h 4639931" name="connsiteY2"/>
              <a:gd fmla="*/ 0 w 3118759" name="connsiteX3"/>
              <a:gd fmla="*/ 2502877 h 4639931" name="connsiteY3"/>
              <a:gd fmla="*/ 2502877 w 3118759" name="connsiteX4"/>
              <a:gd fmla="*/ 0 h 4639931" name="connsiteY4"/>
              <a:gd fmla="*/ 3007294 w 3118759" name="connsiteX5"/>
              <a:gd fmla="*/ 50850 h 4639931" name="connsiteY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4639931" w="3118759">
                <a:moveTo>
                  <a:pt x="3118759" y="79510"/>
                </a:moveTo>
                <a:lnTo>
                  <a:pt x="1204940" y="4639931"/>
                </a:lnTo>
                <a:lnTo>
                  <a:pt x="1103495" y="4578302"/>
                </a:lnTo>
                <a:cubicBezTo>
                  <a:pt x="437725" y="4128517"/>
                  <a:pt x="0" y="3366815"/>
                  <a:pt x="0" y="2502877"/>
                </a:cubicBezTo>
                <a:cubicBezTo>
                  <a:pt x="0" y="1120576"/>
                  <a:pt x="1120576" y="0"/>
                  <a:pt x="2502877" y="0"/>
                </a:cubicBezTo>
                <a:cubicBezTo>
                  <a:pt x="2675665" y="0"/>
                  <a:pt x="2844363" y="17509"/>
                  <a:pt x="3007294" y="50850"/>
                </a:cubicBezTo>
                <a:close/>
              </a:path>
            </a:pathLst>
          </a:custGeom>
          <a:gradFill>
            <a:gsLst>
              <a:gs pos="0">
                <a:schemeClr val="accent6">
                  <a:alpha val="12000"/>
                </a:schemeClr>
              </a:gs>
              <a:gs pos="100000">
                <a:schemeClr val="accent6">
                  <a:lumMod val="60000"/>
                  <a:lumOff val="40000"/>
                  <a:alpha val="2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endParaRPr dirty="0" lang="en-US"/>
          </a:p>
        </p:txBody>
      </p:sp>
      <p:sp>
        <p:nvSpPr>
          <p:cNvPr id="18" name="Rectangle 17">
            <a:extLst>
              <a:ext uri="{FF2B5EF4-FFF2-40B4-BE49-F238E27FC236}">
                <a16:creationId xmlns:a16="http://schemas.microsoft.com/office/drawing/2014/main" id="{3D9D3989-3E00-4727-914E-959DFE8FACE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a:off x="4076701" y="4460827"/>
            <a:ext cx="8115300" cy="1945408"/>
          </a:xfrm>
          <a:prstGeom prst="rect">
            <a:avLst/>
          </a:prstGeom>
          <a:gradFill>
            <a:gsLst>
              <a:gs pos="0">
                <a:schemeClr val="accent6">
                  <a:alpha val="16000"/>
                </a:schemeClr>
              </a:gs>
              <a:gs pos="62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2" name="Title 1">
            <a:extLst>
              <a:ext uri="{FF2B5EF4-FFF2-40B4-BE49-F238E27FC236}">
                <a16:creationId xmlns:a16="http://schemas.microsoft.com/office/drawing/2014/main" id="{62143CDE-F297-476A-BDFB-A600CB43D6FF}"/>
              </a:ext>
            </a:extLst>
          </p:cNvPr>
          <p:cNvSpPr>
            <a:spLocks noGrp="1"/>
          </p:cNvSpPr>
          <p:nvPr>
            <p:ph type="ctrTitle"/>
          </p:nvPr>
        </p:nvSpPr>
        <p:spPr>
          <a:xfrm>
            <a:off x="1383807" y="4611271"/>
            <a:ext cx="9436593" cy="1171556"/>
          </a:xfrm>
        </p:spPr>
        <p:txBody>
          <a:bodyPr>
            <a:normAutofit/>
          </a:bodyPr>
          <a:lstStyle/>
          <a:p>
            <a:pPr algn="l"/>
            <a:r>
              <a:rPr dirty="0" lang="en-US" sz="3600">
                <a:solidFill>
                  <a:schemeClr val="bg1"/>
                </a:solidFill>
              </a:rPr>
              <a:t>Welcome to eDrafter.in Corporate Presentation</a:t>
            </a:r>
            <a:endParaRPr dirty="0" lang="en-IN" sz="3600">
              <a:solidFill>
                <a:schemeClr val="bg1"/>
              </a:solidFill>
            </a:endParaRPr>
          </a:p>
        </p:txBody>
      </p:sp>
    </p:spTree>
    <p:extLst>
      <p:ext uri="{BB962C8B-B14F-4D97-AF65-F5344CB8AC3E}">
        <p14:creationId xmlns:p14="http://schemas.microsoft.com/office/powerpoint/2010/main" val="34661937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B40AB-445D-4844-AD8B-E2F20B105BEC}"/>
              </a:ext>
            </a:extLst>
          </p:cNvPr>
          <p:cNvSpPr>
            <a:spLocks noGrp="1"/>
          </p:cNvSpPr>
          <p:nvPr>
            <p:ph type="title"/>
          </p:nvPr>
        </p:nvSpPr>
        <p:spPr/>
        <p:txBody>
          <a:bodyPr/>
          <a:lstStyle/>
          <a:p>
            <a:r>
              <a:rPr lang="en-US" dirty="0"/>
              <a:t>Strengths</a:t>
            </a:r>
            <a:endParaRPr lang="en-IN" dirty="0"/>
          </a:p>
        </p:txBody>
      </p:sp>
      <p:pic>
        <p:nvPicPr>
          <p:cNvPr id="5" name="Content Placeholder 4" descr="Icon&#10;&#10;Description automatically generated">
            <a:extLst>
              <a:ext uri="{FF2B5EF4-FFF2-40B4-BE49-F238E27FC236}">
                <a16:creationId xmlns:a16="http://schemas.microsoft.com/office/drawing/2014/main" id="{B845A655-C5A1-435D-B056-EE0F5FB274B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23221" y="2625921"/>
            <a:ext cx="1549840" cy="1549840"/>
          </a:xfrm>
        </p:spPr>
      </p:pic>
      <p:sp>
        <p:nvSpPr>
          <p:cNvPr id="6" name="TextBox 5">
            <a:extLst>
              <a:ext uri="{FF2B5EF4-FFF2-40B4-BE49-F238E27FC236}">
                <a16:creationId xmlns:a16="http://schemas.microsoft.com/office/drawing/2014/main" id="{89662361-E0D9-4358-BA91-E06551247CEA}"/>
              </a:ext>
            </a:extLst>
          </p:cNvPr>
          <p:cNvSpPr txBox="1"/>
          <p:nvPr/>
        </p:nvSpPr>
        <p:spPr>
          <a:xfrm>
            <a:off x="2576555" y="4330327"/>
            <a:ext cx="2647889" cy="738664"/>
          </a:xfrm>
          <a:prstGeom prst="rect">
            <a:avLst/>
          </a:prstGeom>
          <a:noFill/>
        </p:spPr>
        <p:txBody>
          <a:bodyPr wrap="square" rtlCol="0">
            <a:spAutoFit/>
          </a:bodyPr>
          <a:lstStyle/>
          <a:p>
            <a:pPr algn="ctr"/>
            <a:r>
              <a:rPr lang="en-US" sz="1400" dirty="0"/>
              <a:t>Educated and onboarded</a:t>
            </a:r>
          </a:p>
          <a:p>
            <a:pPr algn="ctr"/>
            <a:r>
              <a:rPr lang="en-US" sz="1400" dirty="0"/>
              <a:t> a lot of Stamp Vendors Online.</a:t>
            </a:r>
            <a:endParaRPr lang="en-IN" sz="1400" dirty="0"/>
          </a:p>
        </p:txBody>
      </p:sp>
      <p:pic>
        <p:nvPicPr>
          <p:cNvPr id="8" name="Picture 7" descr="Shape&#10;&#10;Description automatically generated with low confidence">
            <a:extLst>
              <a:ext uri="{FF2B5EF4-FFF2-40B4-BE49-F238E27FC236}">
                <a16:creationId xmlns:a16="http://schemas.microsoft.com/office/drawing/2014/main" id="{1FE4E54A-F1F9-468C-98B2-7D9E694370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438" y="2822803"/>
            <a:ext cx="1160122" cy="1160122"/>
          </a:xfrm>
          <a:prstGeom prst="rect">
            <a:avLst/>
          </a:prstGeom>
        </p:spPr>
      </p:pic>
      <p:sp>
        <p:nvSpPr>
          <p:cNvPr id="9" name="TextBox 8">
            <a:extLst>
              <a:ext uri="{FF2B5EF4-FFF2-40B4-BE49-F238E27FC236}">
                <a16:creationId xmlns:a16="http://schemas.microsoft.com/office/drawing/2014/main" id="{B6344476-DD35-4B4B-BA1F-AF24FAE71921}"/>
              </a:ext>
            </a:extLst>
          </p:cNvPr>
          <p:cNvSpPr txBox="1"/>
          <p:nvPr/>
        </p:nvSpPr>
        <p:spPr>
          <a:xfrm>
            <a:off x="863591" y="4330327"/>
            <a:ext cx="1946081" cy="523220"/>
          </a:xfrm>
          <a:prstGeom prst="rect">
            <a:avLst/>
          </a:prstGeom>
          <a:noFill/>
        </p:spPr>
        <p:txBody>
          <a:bodyPr wrap="square" rtlCol="0">
            <a:spAutoFit/>
          </a:bodyPr>
          <a:lstStyle/>
          <a:p>
            <a:pPr algn="ctr"/>
            <a:r>
              <a:rPr lang="en-US" sz="1400" dirty="0"/>
              <a:t>Saves a lot of Time and Money</a:t>
            </a:r>
            <a:endParaRPr lang="en-IN" sz="1400" dirty="0"/>
          </a:p>
        </p:txBody>
      </p:sp>
      <p:pic>
        <p:nvPicPr>
          <p:cNvPr id="11" name="Picture 10" descr="Icon&#10;&#10;Description automatically generated">
            <a:extLst>
              <a:ext uri="{FF2B5EF4-FFF2-40B4-BE49-F238E27FC236}">
                <a16:creationId xmlns:a16="http://schemas.microsoft.com/office/drawing/2014/main" id="{A32C6ABA-DAB9-48D4-B866-4B68DD1424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73955" y="2738835"/>
            <a:ext cx="1244090" cy="1244090"/>
          </a:xfrm>
          <a:prstGeom prst="rect">
            <a:avLst/>
          </a:prstGeom>
        </p:spPr>
      </p:pic>
      <p:sp>
        <p:nvSpPr>
          <p:cNvPr id="12" name="TextBox 11">
            <a:extLst>
              <a:ext uri="{FF2B5EF4-FFF2-40B4-BE49-F238E27FC236}">
                <a16:creationId xmlns:a16="http://schemas.microsoft.com/office/drawing/2014/main" id="{4E244588-08BC-44DB-B7E8-87EF3DD416B3}"/>
              </a:ext>
            </a:extLst>
          </p:cNvPr>
          <p:cNvSpPr txBox="1"/>
          <p:nvPr/>
        </p:nvSpPr>
        <p:spPr>
          <a:xfrm>
            <a:off x="4988896" y="4288216"/>
            <a:ext cx="2214207" cy="738664"/>
          </a:xfrm>
          <a:prstGeom prst="rect">
            <a:avLst/>
          </a:prstGeom>
          <a:noFill/>
        </p:spPr>
        <p:txBody>
          <a:bodyPr wrap="square" rtlCol="0">
            <a:spAutoFit/>
          </a:bodyPr>
          <a:lstStyle/>
          <a:p>
            <a:pPr algn="ctr"/>
            <a:r>
              <a:rPr lang="en-US" sz="1400" dirty="0"/>
              <a:t>Spreading awareness and giving literacy about the legal documents.</a:t>
            </a:r>
            <a:endParaRPr lang="en-IN" sz="1400" dirty="0"/>
          </a:p>
        </p:txBody>
      </p:sp>
      <p:pic>
        <p:nvPicPr>
          <p:cNvPr id="14" name="Picture 13" descr="Application, icon&#10;&#10;Description automatically generated">
            <a:extLst>
              <a:ext uri="{FF2B5EF4-FFF2-40B4-BE49-F238E27FC236}">
                <a16:creationId xmlns:a16="http://schemas.microsoft.com/office/drawing/2014/main" id="{C6CAA25C-8D39-4EEC-B9CA-847C676409B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94962" y="2770883"/>
            <a:ext cx="1316233" cy="1316233"/>
          </a:xfrm>
          <a:prstGeom prst="rect">
            <a:avLst/>
          </a:prstGeom>
        </p:spPr>
      </p:pic>
      <p:sp>
        <p:nvSpPr>
          <p:cNvPr id="15" name="TextBox 14">
            <a:extLst>
              <a:ext uri="{FF2B5EF4-FFF2-40B4-BE49-F238E27FC236}">
                <a16:creationId xmlns:a16="http://schemas.microsoft.com/office/drawing/2014/main" id="{851B348A-A350-406E-8BE6-AD0D365C8EB6}"/>
              </a:ext>
            </a:extLst>
          </p:cNvPr>
          <p:cNvSpPr txBox="1"/>
          <p:nvPr/>
        </p:nvSpPr>
        <p:spPr>
          <a:xfrm>
            <a:off x="7092016" y="4395937"/>
            <a:ext cx="2214207" cy="738664"/>
          </a:xfrm>
          <a:prstGeom prst="rect">
            <a:avLst/>
          </a:prstGeom>
          <a:noFill/>
        </p:spPr>
        <p:txBody>
          <a:bodyPr wrap="square" rtlCol="0">
            <a:spAutoFit/>
          </a:bodyPr>
          <a:lstStyle/>
          <a:p>
            <a:pPr algn="ctr"/>
            <a:r>
              <a:rPr lang="en-US" sz="1400" dirty="0"/>
              <a:t>Facilitated services in more than 20+ States of India</a:t>
            </a:r>
            <a:endParaRPr lang="en-IN" sz="1400" dirty="0"/>
          </a:p>
        </p:txBody>
      </p:sp>
      <p:pic>
        <p:nvPicPr>
          <p:cNvPr id="17" name="Picture 16" descr="Icon&#10;&#10;Description automatically generated">
            <a:extLst>
              <a:ext uri="{FF2B5EF4-FFF2-40B4-BE49-F238E27FC236}">
                <a16:creationId xmlns:a16="http://schemas.microsoft.com/office/drawing/2014/main" id="{29DFD0FF-F394-4013-8C98-87DB0015986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88112" y="2847682"/>
            <a:ext cx="1273783" cy="1273783"/>
          </a:xfrm>
          <a:prstGeom prst="rect">
            <a:avLst/>
          </a:prstGeom>
        </p:spPr>
      </p:pic>
      <p:sp>
        <p:nvSpPr>
          <p:cNvPr id="18" name="TextBox 17">
            <a:extLst>
              <a:ext uri="{FF2B5EF4-FFF2-40B4-BE49-F238E27FC236}">
                <a16:creationId xmlns:a16="http://schemas.microsoft.com/office/drawing/2014/main" id="{6BE54888-4975-44F9-9506-912C68D2F400}"/>
              </a:ext>
            </a:extLst>
          </p:cNvPr>
          <p:cNvSpPr txBox="1"/>
          <p:nvPr/>
        </p:nvSpPr>
        <p:spPr>
          <a:xfrm>
            <a:off x="9306223" y="4430286"/>
            <a:ext cx="2214207" cy="738664"/>
          </a:xfrm>
          <a:prstGeom prst="rect">
            <a:avLst/>
          </a:prstGeom>
          <a:noFill/>
        </p:spPr>
        <p:txBody>
          <a:bodyPr wrap="square" rtlCol="0">
            <a:spAutoFit/>
          </a:bodyPr>
          <a:lstStyle/>
          <a:p>
            <a:pPr algn="ctr"/>
            <a:r>
              <a:rPr lang="en-US" sz="1400" dirty="0"/>
              <a:t>Helping Indian Citizens Globally for Legal Documentation Needs</a:t>
            </a:r>
            <a:endParaRPr lang="en-IN" sz="1400" dirty="0"/>
          </a:p>
        </p:txBody>
      </p:sp>
    </p:spTree>
    <p:extLst>
      <p:ext uri="{BB962C8B-B14F-4D97-AF65-F5344CB8AC3E}">
        <p14:creationId xmlns:p14="http://schemas.microsoft.com/office/powerpoint/2010/main" val="477072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37E28B-83CD-4189-B0F9-EE542F3C99D2}"/>
              </a:ext>
            </a:extLst>
          </p:cNvPr>
          <p:cNvSpPr>
            <a:spLocks noGrp="1"/>
          </p:cNvSpPr>
          <p:nvPr>
            <p:ph type="title"/>
          </p:nvPr>
        </p:nvSpPr>
        <p:spPr>
          <a:xfrm>
            <a:off x="1157084" y="374427"/>
            <a:ext cx="10374517" cy="971512"/>
          </a:xfrm>
        </p:spPr>
        <p:txBody>
          <a:bodyPr anchor="ctr">
            <a:normAutofit/>
          </a:bodyPr>
          <a:lstStyle/>
          <a:p>
            <a:r>
              <a:rPr lang="en-US" sz="3200">
                <a:solidFill>
                  <a:schemeClr val="bg1"/>
                </a:solidFill>
              </a:rPr>
              <a:t>Clientelle</a:t>
            </a:r>
            <a:endParaRPr lang="en-IN" sz="3200">
              <a:solidFill>
                <a:schemeClr val="bg1"/>
              </a:solidFill>
            </a:endParaRPr>
          </a:p>
        </p:txBody>
      </p:sp>
      <p:pic>
        <p:nvPicPr>
          <p:cNvPr id="7" name="Picture 6">
            <a:extLst>
              <a:ext uri="{FF2B5EF4-FFF2-40B4-BE49-F238E27FC236}">
                <a16:creationId xmlns:a16="http://schemas.microsoft.com/office/drawing/2014/main" id="{90D8BB2D-FCC3-1EE2-9110-592F494FCC4F}"/>
              </a:ext>
            </a:extLst>
          </p:cNvPr>
          <p:cNvPicPr>
            <a:picLocks noChangeAspect="1"/>
          </p:cNvPicPr>
          <p:nvPr/>
        </p:nvPicPr>
        <p:blipFill>
          <a:blip r:embed="rId2"/>
          <a:stretch>
            <a:fillRect/>
          </a:stretch>
        </p:blipFill>
        <p:spPr>
          <a:xfrm>
            <a:off x="1213756" y="2074935"/>
            <a:ext cx="9764488" cy="4791744"/>
          </a:xfrm>
          <a:prstGeom prst="rect">
            <a:avLst/>
          </a:prstGeom>
        </p:spPr>
      </p:pic>
    </p:spTree>
    <p:extLst>
      <p:ext uri="{BB962C8B-B14F-4D97-AF65-F5344CB8AC3E}">
        <p14:creationId xmlns:p14="http://schemas.microsoft.com/office/powerpoint/2010/main" val="3011236665"/>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BF52E-82C1-4691-B036-B68B7401F5F5}"/>
              </a:ext>
            </a:extLst>
          </p:cNvPr>
          <p:cNvSpPr>
            <a:spLocks noGrp="1"/>
          </p:cNvSpPr>
          <p:nvPr>
            <p:ph type="title"/>
          </p:nvPr>
        </p:nvSpPr>
        <p:spPr/>
        <p:txBody>
          <a:bodyPr/>
          <a:lstStyle/>
          <a:p>
            <a:r>
              <a:rPr dirty="0" lang="en-US"/>
              <a:t>Awards &amp; Recognition</a:t>
            </a:r>
            <a:endParaRPr dirty="0" lang="en-IN"/>
          </a:p>
        </p:txBody>
      </p:sp>
      <p:pic>
        <p:nvPicPr>
          <p:cNvPr descr="Text&#10;&#10;Description automatically generated with medium confidence" id="5" name="Content Placeholder 4">
            <a:extLst>
              <a:ext uri="{FF2B5EF4-FFF2-40B4-BE49-F238E27FC236}">
                <a16:creationId xmlns:a16="http://schemas.microsoft.com/office/drawing/2014/main" id="{EDAF6367-3AFE-4F44-8CA0-31983D201345}"/>
              </a:ext>
            </a:extLst>
          </p:cNvPr>
          <p:cNvPicPr>
            <a:picLocks noChangeAspect="1" noGrp="1"/>
          </p:cNvPicPr>
          <p:nvPr>
            <p:ph idx="1"/>
          </p:nvPr>
        </p:nvPicPr>
        <p:blipFill>
          <a:blip r:embed="rId2">
            <a:extLst>
              <a:ext uri="{28A0092B-C50C-407E-A947-70E740481C1C}">
                <a14:useLocalDpi xmlns:a14="http://schemas.microsoft.com/office/drawing/2010/main" val="0"/>
              </a:ext>
            </a:extLst>
          </a:blip>
          <a:stretch>
            <a:fillRect/>
          </a:stretch>
        </p:blipFill>
        <p:spPr>
          <a:xfrm>
            <a:off x="1793657" y="2379487"/>
            <a:ext cx="2003725" cy="1671091"/>
          </a:xfrm>
          <a:prstGeom prst="rect">
            <a:avLst/>
          </a:prstGeom>
          <a:ln>
            <a:noFill/>
          </a:ln>
          <a:effectLst>
            <a:outerShdw algn="tl" blurRad="190500" rotWithShape="0">
              <a:srgbClr val="000000">
                <a:alpha val="70000"/>
              </a:srgbClr>
            </a:outerShdw>
          </a:effectLst>
        </p:spPr>
      </p:pic>
      <p:pic>
        <p:nvPicPr>
          <p:cNvPr descr="A picture containing text, person, sign, posing&#10;&#10;Description automatically generated" id="8" name="Picture 7">
            <a:extLst>
              <a:ext uri="{FF2B5EF4-FFF2-40B4-BE49-F238E27FC236}">
                <a16:creationId xmlns:a16="http://schemas.microsoft.com/office/drawing/2014/main" id="{B92BA542-F040-4355-A109-8D9AD288D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9208" y="2455924"/>
            <a:ext cx="2322182" cy="1479030"/>
          </a:xfrm>
          <a:prstGeom prst="rect">
            <a:avLst/>
          </a:prstGeom>
          <a:ln>
            <a:noFill/>
          </a:ln>
          <a:effectLst>
            <a:outerShdw algn="tl" blurRad="190500" rotWithShape="0">
              <a:srgbClr val="000000">
                <a:alpha val="70000"/>
              </a:srgbClr>
            </a:outerShdw>
          </a:effectLst>
        </p:spPr>
      </p:pic>
      <p:pic>
        <p:nvPicPr>
          <p:cNvPr descr="Icon&#10;&#10;Description automatically generated" id="10" name="Picture 9">
            <a:extLst>
              <a:ext uri="{FF2B5EF4-FFF2-40B4-BE49-F238E27FC236}">
                <a16:creationId xmlns:a16="http://schemas.microsoft.com/office/drawing/2014/main" id="{45C09C7F-CAAC-4346-A2FA-73ADBDF7B1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2211" y="2485826"/>
            <a:ext cx="2814055" cy="1383809"/>
          </a:xfrm>
          <a:prstGeom prst="rect">
            <a:avLst/>
          </a:prstGeom>
          <a:ln>
            <a:noFill/>
          </a:ln>
          <a:effectLst>
            <a:outerShdw algn="tl" blurRad="190500" rotWithShape="0">
              <a:srgbClr val="000000">
                <a:alpha val="70000"/>
              </a:srgbClr>
            </a:outerShdw>
          </a:effectLst>
        </p:spPr>
      </p:pic>
      <p:sp>
        <p:nvSpPr>
          <p:cNvPr id="11" name="Title 1">
            <a:extLst>
              <a:ext uri="{FF2B5EF4-FFF2-40B4-BE49-F238E27FC236}">
                <a16:creationId xmlns:a16="http://schemas.microsoft.com/office/drawing/2014/main" id="{B2FFF991-1340-432A-AE9C-1236DD5F36D0}"/>
              </a:ext>
            </a:extLst>
          </p:cNvPr>
          <p:cNvSpPr txBox="1">
            <a:spLocks/>
          </p:cNvSpPr>
          <p:nvPr/>
        </p:nvSpPr>
        <p:spPr>
          <a:xfrm>
            <a:off x="1508832" y="3593593"/>
            <a:ext cx="10241280" cy="1234440"/>
          </a:xfrm>
          <a:prstGeom prst="rect">
            <a:avLst/>
          </a:prstGeom>
        </p:spPr>
        <p:txBody>
          <a:bodyPr anchor="b" bIns="0" lIns="0" rIns="0" rtlCol="0" tIns="0" vert="horz">
            <a:normAutofit/>
          </a:bodyPr>
          <a:lstStyle>
            <a:lvl1pPr algn="l" defTabSz="914400" eaLnBrk="1" hangingPunct="1" latinLnBrk="0" rtl="0">
              <a:lnSpc>
                <a:spcPct val="100000"/>
              </a:lnSpc>
              <a:spcBef>
                <a:spcPct val="0"/>
              </a:spcBef>
              <a:buNone/>
              <a:defRPr b="1" baseline="0" cap="all" i="0" kern="1200" spc="700" sz="3600">
                <a:solidFill>
                  <a:schemeClr val="tx1"/>
                </a:solidFill>
                <a:latin typeface="+mj-lt"/>
                <a:ea typeface="+mj-ea"/>
                <a:cs typeface="+mj-cs"/>
              </a:defRPr>
            </a:lvl1pPr>
          </a:lstStyle>
          <a:p>
            <a:r>
              <a:rPr dirty="0" lang="en-US"/>
              <a:t>Ratings</a:t>
            </a:r>
            <a:endParaRPr dirty="0" lang="en-IN"/>
          </a:p>
        </p:txBody>
      </p:sp>
      <p:pic>
        <p:nvPicPr>
          <p:cNvPr id="13" name="Picture 12">
            <a:extLst>
              <a:ext uri="{FF2B5EF4-FFF2-40B4-BE49-F238E27FC236}">
                <a16:creationId xmlns:a16="http://schemas.microsoft.com/office/drawing/2014/main" id="{43206DAA-7C99-4B98-9AE7-577C45C46369}"/>
              </a:ext>
            </a:extLst>
          </p:cNvPr>
          <p:cNvPicPr>
            <a:picLocks noChangeAspect="1"/>
          </p:cNvPicPr>
          <p:nvPr/>
        </p:nvPicPr>
        <p:blipFill rotWithShape="1">
          <a:blip r:embed="rId5"/>
          <a:srcRect b="84677" r="-27"/>
          <a:stretch/>
        </p:blipFill>
        <p:spPr>
          <a:xfrm>
            <a:off x="1513265" y="4944214"/>
            <a:ext cx="3075943" cy="1021488"/>
          </a:xfrm>
          <a:prstGeom prst="rect">
            <a:avLst/>
          </a:prstGeom>
          <a:ln>
            <a:noFill/>
          </a:ln>
          <a:effectLst>
            <a:outerShdw algn="tl" blurRad="190500" rotWithShape="0">
              <a:srgbClr val="000000">
                <a:alpha val="70000"/>
              </a:srgbClr>
            </a:outerShdw>
          </a:effectLst>
        </p:spPr>
      </p:pic>
      <p:pic>
        <p:nvPicPr>
          <p:cNvPr id="15" name="Picture 14">
            <a:extLst>
              <a:ext uri="{FF2B5EF4-FFF2-40B4-BE49-F238E27FC236}">
                <a16:creationId xmlns:a16="http://schemas.microsoft.com/office/drawing/2014/main" id="{8F7BF5AA-83C7-40A0-986C-C1B760DCE89F}"/>
              </a:ext>
            </a:extLst>
          </p:cNvPr>
          <p:cNvPicPr>
            <a:picLocks noChangeAspect="1"/>
          </p:cNvPicPr>
          <p:nvPr/>
        </p:nvPicPr>
        <p:blipFill rotWithShape="1">
          <a:blip r:embed="rId5"/>
          <a:srcRect b="-24" l="10161" r="9580" t="90346"/>
          <a:stretch/>
        </p:blipFill>
        <p:spPr>
          <a:xfrm>
            <a:off x="5751138" y="4955241"/>
            <a:ext cx="3865229" cy="1010461"/>
          </a:xfrm>
          <a:prstGeom prst="rect">
            <a:avLst/>
          </a:prstGeom>
          <a:ln>
            <a:noFill/>
          </a:ln>
          <a:effectLst>
            <a:outerShdw algn="tl" blurRad="190500" rotWithShape="0">
              <a:srgbClr val="000000">
                <a:alpha val="70000"/>
              </a:srgbClr>
            </a:outerShdw>
          </a:effectLst>
        </p:spPr>
      </p:pic>
    </p:spTree>
    <p:extLst>
      <p:ext uri="{BB962C8B-B14F-4D97-AF65-F5344CB8AC3E}">
        <p14:creationId xmlns:p14="http://schemas.microsoft.com/office/powerpoint/2010/main" val="3557610225"/>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08EEAB-66D7-4AAE-8305-9D46E46E839F}"/>
              </a:ext>
            </a:extLst>
          </p:cNvPr>
          <p:cNvSpPr/>
          <p:nvPr/>
        </p:nvSpPr>
        <p:spPr>
          <a:xfrm>
            <a:off x="3068228" y="2416701"/>
            <a:ext cx="6055543" cy="923330"/>
          </a:xfrm>
          <a:prstGeom prst="rect">
            <a:avLst/>
          </a:prstGeom>
          <a:noFill/>
          <a:effectLst>
            <a:outerShdw blurRad="50800" dir="16200000" dist="38100" rotWithShape="0">
              <a:prstClr val="black">
                <a:alpha val="40000"/>
              </a:prstClr>
            </a:outerShdw>
          </a:effectLst>
        </p:spPr>
        <p:txBody>
          <a:bodyPr bIns="45720" lIns="91440" rIns="91440" tIns="45720" wrap="square">
            <a:spAutoFit/>
          </a:bodyPr>
          <a:lstStyle/>
          <a:p>
            <a:pPr algn="ctr"/>
            <a:r>
              <a:rPr b="1" dirty="0" lang="en-US" sz="5400">
                <a:ln w="12700">
                  <a:solidFill>
                    <a:schemeClr val="accent1"/>
                  </a:solidFill>
                  <a:prstDash val="solid"/>
                </a:ln>
                <a:pattFill prst="pct50">
                  <a:fgClr>
                    <a:schemeClr val="accent1"/>
                  </a:fgClr>
                  <a:bgClr>
                    <a:schemeClr val="accent1">
                      <a:lumMod val="20000"/>
                      <a:lumOff val="80000"/>
                    </a:schemeClr>
                  </a:bgClr>
                </a:pattFill>
                <a:effectLst>
                  <a:outerShdw algn="bl" dir="2640000" dist="38100" rotWithShape="0">
                    <a:schemeClr val="accent1"/>
                  </a:outerShdw>
                </a:effectLst>
              </a:rPr>
              <a:t>THANK</a:t>
            </a:r>
            <a:r>
              <a:rPr b="1" cap="none" dirty="0" lang="en-US" spc="0" sz="5400">
                <a:ln w="13462">
                  <a:solidFill>
                    <a:schemeClr val="bg1"/>
                  </a:solidFill>
                  <a:prstDash val="solid"/>
                </a:ln>
                <a:solidFill>
                  <a:schemeClr val="tx1">
                    <a:lumMod val="85000"/>
                    <a:lumOff val="15000"/>
                  </a:schemeClr>
                </a:solidFill>
                <a:effectLst>
                  <a:outerShdw algn="bl" dir="2700000" dist="38100" rotWithShape="0">
                    <a:schemeClr val="accent5"/>
                  </a:outerShdw>
                </a:effectLst>
              </a:rPr>
              <a:t> YOU </a:t>
            </a:r>
          </a:p>
        </p:txBody>
      </p:sp>
      <p:pic>
        <p:nvPicPr>
          <p:cNvPr descr="Logo&#10;&#10;Description automatically generated" id="3" name="Picture 2">
            <a:extLst>
              <a:ext uri="{FF2B5EF4-FFF2-40B4-BE49-F238E27FC236}">
                <a16:creationId xmlns:a16="http://schemas.microsoft.com/office/drawing/2014/main" id="{B38F20BC-A13C-4E55-A450-723453DAC7C4}"/>
              </a:ext>
            </a:extLst>
          </p:cNvPr>
          <p:cNvPicPr>
            <a:picLocks noChangeAspect="1"/>
          </p:cNvPicPr>
          <p:nvPr/>
        </p:nvPicPr>
        <p:blipFill rotWithShape="1">
          <a:blip r:embed="rId2">
            <a:extLst>
              <a:ext uri="{28A0092B-C50C-407E-A947-70E740481C1C}">
                <a14:useLocalDpi xmlns:a14="http://schemas.microsoft.com/office/drawing/2010/main" val="0"/>
              </a:ext>
            </a:extLst>
          </a:blip>
          <a:srcRect b="-32"/>
          <a:stretch/>
        </p:blipFill>
        <p:spPr>
          <a:xfrm>
            <a:off x="8686799" y="5166065"/>
            <a:ext cx="4439307" cy="1624336"/>
          </a:xfrm>
          <a:prstGeom prst="rect">
            <a:avLst/>
          </a:prstGeom>
        </p:spPr>
      </p:pic>
    </p:spTree>
    <p:extLst>
      <p:ext uri="{BB962C8B-B14F-4D97-AF65-F5344CB8AC3E}">
        <p14:creationId xmlns:p14="http://schemas.microsoft.com/office/powerpoint/2010/main" val="3367834424"/>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AC0DA-F889-4B28-96F8-A4A6EB27AB96}"/>
              </a:ext>
            </a:extLst>
          </p:cNvPr>
          <p:cNvSpPr>
            <a:spLocks noGrp="1"/>
          </p:cNvSpPr>
          <p:nvPr>
            <p:ph type="title"/>
          </p:nvPr>
        </p:nvSpPr>
        <p:spPr>
          <a:xfrm>
            <a:off x="1310426" y="144023"/>
            <a:ext cx="5327375" cy="1560022"/>
          </a:xfrm>
        </p:spPr>
        <p:txBody>
          <a:bodyPr anchor="b">
            <a:normAutofit/>
          </a:bodyPr>
          <a:lstStyle/>
          <a:p>
            <a:r>
              <a:rPr dirty="0" lang="en-US"/>
              <a:t>Problem</a:t>
            </a:r>
            <a:endParaRPr dirty="0" lang="en-IN"/>
          </a:p>
        </p:txBody>
      </p:sp>
      <p:sp>
        <p:nvSpPr>
          <p:cNvPr id="3" name="Content Placeholder 2">
            <a:extLst>
              <a:ext uri="{FF2B5EF4-FFF2-40B4-BE49-F238E27FC236}">
                <a16:creationId xmlns:a16="http://schemas.microsoft.com/office/drawing/2014/main" id="{1B138607-A6BE-4720-84D1-0B72E8A6A897}"/>
              </a:ext>
            </a:extLst>
          </p:cNvPr>
          <p:cNvSpPr>
            <a:spLocks noGrp="1"/>
          </p:cNvSpPr>
          <p:nvPr>
            <p:ph idx="1"/>
          </p:nvPr>
        </p:nvSpPr>
        <p:spPr>
          <a:xfrm>
            <a:off x="1003955" y="2046312"/>
            <a:ext cx="5327373" cy="3601436"/>
          </a:xfrm>
        </p:spPr>
        <p:txBody>
          <a:bodyPr>
            <a:normAutofit/>
          </a:bodyPr>
          <a:lstStyle/>
          <a:p>
            <a:r>
              <a:rPr dirty="0" lang="en-US" sz="1600"/>
              <a:t>You all must have made some sort of Legal Document in your life like an Affidavit, Rental Agreement or any other sort of document on stamp paper and you must be aware of the pain.</a:t>
            </a:r>
          </a:p>
          <a:p>
            <a:r>
              <a:rPr dirty="0" lang="en-US" sz="1600"/>
              <a:t>The Legal Documentation market size is about 100 billion dollars in India and all of it is operated offline in an unorganized way.</a:t>
            </a:r>
          </a:p>
          <a:p>
            <a:r>
              <a:rPr dirty="0" lang="en-US" sz="1600"/>
              <a:t>The Major Issues in attaining the documents:</a:t>
            </a:r>
            <a:endParaRPr dirty="0" lang="en-IN" sz="1600"/>
          </a:p>
          <a:p>
            <a:endParaRPr dirty="0" lang="en-US" sz="1600"/>
          </a:p>
          <a:p>
            <a:endParaRPr dirty="0" lang="en-US" sz="1600"/>
          </a:p>
        </p:txBody>
      </p:sp>
      <p:pic>
        <p:nvPicPr>
          <p:cNvPr descr="A group of people stand outside a shop&#10;&#10;Description automatically generated with low confidence" id="11" name="Picture 10">
            <a:extLst>
              <a:ext uri="{FF2B5EF4-FFF2-40B4-BE49-F238E27FC236}">
                <a16:creationId xmlns:a16="http://schemas.microsoft.com/office/drawing/2014/main" id="{65BCD0C6-DD11-4711-A4CC-A8E4B9C8C09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
                    </a14:imgEffect>
                    <a14:imgEffect>
                      <a14:brightnessContrast bright="-20000" contrast="17000"/>
                    </a14:imgEffect>
                  </a14:imgLayer>
                </a14:imgProps>
              </a:ext>
              <a:ext uri="{28A0092B-C50C-407E-A947-70E740481C1C}">
                <a14:useLocalDpi xmlns:a14="http://schemas.microsoft.com/office/drawing/2010/main" val="0"/>
              </a:ext>
            </a:extLst>
          </a:blip>
          <a:srcRect b="10"/>
          <a:stretch/>
        </p:blipFill>
        <p:spPr>
          <a:xfrm>
            <a:off x="7026065" y="240813"/>
            <a:ext cx="2420313" cy="2195253"/>
          </a:xfrm>
          <a:prstGeom prst="rect">
            <a:avLst/>
          </a:prstGeom>
          <a:ln>
            <a:noFill/>
          </a:ln>
          <a:effectLst>
            <a:outerShdw algn="tl" blurRad="292100" dir="2700000" dist="139700" rotWithShape="0">
              <a:srgbClr val="333333">
                <a:alpha val="65000"/>
              </a:srgbClr>
            </a:outerShdw>
          </a:effectLst>
        </p:spPr>
      </p:pic>
      <p:pic>
        <p:nvPicPr>
          <p:cNvPr descr="Icon&#10;&#10;Description automatically generated" id="15" name="Content Placeholder 8">
            <a:extLst>
              <a:ext uri="{FF2B5EF4-FFF2-40B4-BE49-F238E27FC236}">
                <a16:creationId xmlns:a16="http://schemas.microsoft.com/office/drawing/2014/main" id="{1DE17A22-F108-42DA-9889-621238E0E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240" y="5203360"/>
            <a:ext cx="1023938" cy="1023938"/>
          </a:xfrm>
          <a:prstGeom prst="rect">
            <a:avLst/>
          </a:prstGeom>
        </p:spPr>
      </p:pic>
      <p:pic>
        <p:nvPicPr>
          <p:cNvPr descr="Shape&#10;&#10;Description automatically generated with low confidence" id="17" name="Picture 16">
            <a:extLst>
              <a:ext uri="{FF2B5EF4-FFF2-40B4-BE49-F238E27FC236}">
                <a16:creationId xmlns:a16="http://schemas.microsoft.com/office/drawing/2014/main" id="{26ECF8AD-571F-4943-9A61-38F002966E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8233" y="5222992"/>
            <a:ext cx="1065319" cy="1065319"/>
          </a:xfrm>
          <a:prstGeom prst="rect">
            <a:avLst/>
          </a:prstGeom>
        </p:spPr>
      </p:pic>
      <p:sp>
        <p:nvSpPr>
          <p:cNvPr id="18" name="TextBox 17">
            <a:extLst>
              <a:ext uri="{FF2B5EF4-FFF2-40B4-BE49-F238E27FC236}">
                <a16:creationId xmlns:a16="http://schemas.microsoft.com/office/drawing/2014/main" id="{44A7B3B1-3237-4D80-969E-CFF3C552C609}"/>
              </a:ext>
            </a:extLst>
          </p:cNvPr>
          <p:cNvSpPr txBox="1"/>
          <p:nvPr/>
        </p:nvSpPr>
        <p:spPr>
          <a:xfrm>
            <a:off x="923694" y="4675705"/>
            <a:ext cx="1221031" cy="461665"/>
          </a:xfrm>
          <a:prstGeom prst="rect">
            <a:avLst/>
          </a:prstGeom>
          <a:noFill/>
        </p:spPr>
        <p:txBody>
          <a:bodyPr rtlCol="0" wrap="square">
            <a:spAutoFit/>
          </a:bodyPr>
          <a:lstStyle/>
          <a:p>
            <a:pPr algn="ctr"/>
            <a:r>
              <a:rPr b="1" dirty="0" lang="en-IN" sz="1200"/>
              <a:t>Physical Visits to Court</a:t>
            </a:r>
          </a:p>
        </p:txBody>
      </p:sp>
      <p:sp>
        <p:nvSpPr>
          <p:cNvPr id="19" name="TextBox 18">
            <a:extLst>
              <a:ext uri="{FF2B5EF4-FFF2-40B4-BE49-F238E27FC236}">
                <a16:creationId xmlns:a16="http://schemas.microsoft.com/office/drawing/2014/main" id="{6755272A-E18E-4C24-A319-01BF982FB27C}"/>
              </a:ext>
            </a:extLst>
          </p:cNvPr>
          <p:cNvSpPr txBox="1"/>
          <p:nvPr/>
        </p:nvSpPr>
        <p:spPr>
          <a:xfrm>
            <a:off x="2368646" y="4692290"/>
            <a:ext cx="1284494" cy="461665"/>
          </a:xfrm>
          <a:prstGeom prst="rect">
            <a:avLst/>
          </a:prstGeom>
          <a:noFill/>
        </p:spPr>
        <p:txBody>
          <a:bodyPr rtlCol="0" wrap="square">
            <a:spAutoFit/>
          </a:bodyPr>
          <a:lstStyle/>
          <a:p>
            <a:pPr algn="ctr"/>
            <a:r>
              <a:rPr b="1" dirty="0" lang="en-IN" sz="1200"/>
              <a:t>Waiting in Long Queues</a:t>
            </a:r>
          </a:p>
        </p:txBody>
      </p:sp>
      <p:pic>
        <p:nvPicPr>
          <p:cNvPr descr="Icon&#10;&#10;Description automatically generated" id="20" name="Picture 19">
            <a:extLst>
              <a:ext uri="{FF2B5EF4-FFF2-40B4-BE49-F238E27FC236}">
                <a16:creationId xmlns:a16="http://schemas.microsoft.com/office/drawing/2014/main" id="{4A8F63FB-2A3E-4C53-AE40-A1839EEC0BD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8933" y="5203359"/>
            <a:ext cx="1134993" cy="1134993"/>
          </a:xfrm>
          <a:prstGeom prst="rect">
            <a:avLst/>
          </a:prstGeom>
        </p:spPr>
      </p:pic>
      <p:sp>
        <p:nvSpPr>
          <p:cNvPr id="21" name="TextBox 20">
            <a:extLst>
              <a:ext uri="{FF2B5EF4-FFF2-40B4-BE49-F238E27FC236}">
                <a16:creationId xmlns:a16="http://schemas.microsoft.com/office/drawing/2014/main" id="{4D31F332-FDE5-4062-A386-6F102F8725CE}"/>
              </a:ext>
            </a:extLst>
          </p:cNvPr>
          <p:cNvSpPr txBox="1"/>
          <p:nvPr/>
        </p:nvSpPr>
        <p:spPr>
          <a:xfrm>
            <a:off x="3727837" y="4696750"/>
            <a:ext cx="1388024" cy="400110"/>
          </a:xfrm>
          <a:prstGeom prst="rect">
            <a:avLst/>
          </a:prstGeom>
          <a:noFill/>
        </p:spPr>
        <p:txBody>
          <a:bodyPr rtlCol="0" wrap="square">
            <a:spAutoFit/>
          </a:bodyPr>
          <a:lstStyle/>
          <a:p>
            <a:pPr algn="ctr"/>
            <a:r>
              <a:rPr b="1" dirty="0" lang="en-IN" sz="1000"/>
              <a:t>Paying Uncertain Amount to Agent</a:t>
            </a:r>
          </a:p>
        </p:txBody>
      </p:sp>
      <p:sp>
        <p:nvSpPr>
          <p:cNvPr id="22" name="TextBox 21">
            <a:extLst>
              <a:ext uri="{FF2B5EF4-FFF2-40B4-BE49-F238E27FC236}">
                <a16:creationId xmlns:a16="http://schemas.microsoft.com/office/drawing/2014/main" id="{8841D53D-2FF1-48E7-99A7-33645808B6C5}"/>
              </a:ext>
            </a:extLst>
          </p:cNvPr>
          <p:cNvSpPr txBox="1"/>
          <p:nvPr/>
        </p:nvSpPr>
        <p:spPr>
          <a:xfrm>
            <a:off x="5190558" y="4665972"/>
            <a:ext cx="1220234" cy="461665"/>
          </a:xfrm>
          <a:prstGeom prst="rect">
            <a:avLst/>
          </a:prstGeom>
          <a:noFill/>
        </p:spPr>
        <p:txBody>
          <a:bodyPr rtlCol="0" wrap="square">
            <a:spAutoFit/>
          </a:bodyPr>
          <a:lstStyle/>
          <a:p>
            <a:pPr algn="ctr"/>
            <a:r>
              <a:rPr b="1" dirty="0" lang="en-US" sz="1200"/>
              <a:t>W</a:t>
            </a:r>
            <a:r>
              <a:rPr b="1" dirty="0" err="1" lang="en-IN" sz="1200"/>
              <a:t>asting</a:t>
            </a:r>
            <a:r>
              <a:rPr b="1" dirty="0" lang="en-IN" sz="1200"/>
              <a:t> a lot </a:t>
            </a:r>
          </a:p>
          <a:p>
            <a:pPr algn="ctr"/>
            <a:r>
              <a:rPr b="1" dirty="0" lang="en-IN" sz="1200"/>
              <a:t>of time</a:t>
            </a:r>
          </a:p>
        </p:txBody>
      </p:sp>
      <p:pic>
        <p:nvPicPr>
          <p:cNvPr descr="Icon&#10;&#10;Description automatically generated" id="23" name="Picture 22">
            <a:extLst>
              <a:ext uri="{FF2B5EF4-FFF2-40B4-BE49-F238E27FC236}">
                <a16:creationId xmlns:a16="http://schemas.microsoft.com/office/drawing/2014/main" id="{5B581664-06DF-4E0C-9E88-30AEF4B4481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49307" y="5176237"/>
            <a:ext cx="1134993" cy="1134993"/>
          </a:xfrm>
          <a:prstGeom prst="rect">
            <a:avLst/>
          </a:prstGeom>
        </p:spPr>
      </p:pic>
      <p:pic>
        <p:nvPicPr>
          <p:cNvPr descr="A group of people walking under a sign&#10;&#10;Description automatically generated with low confidence" id="48" name="Picture 47">
            <a:extLst>
              <a:ext uri="{FF2B5EF4-FFF2-40B4-BE49-F238E27FC236}">
                <a16:creationId xmlns:a16="http://schemas.microsoft.com/office/drawing/2014/main" id="{0B9E394B-14B4-42AF-91C7-E1189E97F7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68773" y="2592312"/>
            <a:ext cx="2774735" cy="2021330"/>
          </a:xfrm>
          <a:prstGeom prst="rect">
            <a:avLst/>
          </a:prstGeom>
          <a:ln>
            <a:noFill/>
          </a:ln>
          <a:effectLst>
            <a:outerShdw algn="tl" blurRad="292100" dir="2700000" dist="139700" rotWithShape="0">
              <a:srgbClr val="333333">
                <a:alpha val="65000"/>
              </a:srgbClr>
            </a:outerShdw>
          </a:effectLst>
        </p:spPr>
      </p:pic>
      <p:pic>
        <p:nvPicPr>
          <p:cNvPr descr="A group of people standing in a street&#10;&#10;Description automatically generated with low confidence" id="50" name="Picture 49">
            <a:extLst>
              <a:ext uri="{FF2B5EF4-FFF2-40B4-BE49-F238E27FC236}">
                <a16:creationId xmlns:a16="http://schemas.microsoft.com/office/drawing/2014/main" id="{B8CBD11B-C70A-477E-BC80-510F919E27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23220" y="4926194"/>
            <a:ext cx="3006209" cy="1690993"/>
          </a:xfrm>
          <a:prstGeom prst="rect">
            <a:avLst/>
          </a:prstGeom>
          <a:ln>
            <a:noFill/>
          </a:ln>
          <a:effectLst>
            <a:outerShdw algn="tl" blurRad="292100" dir="2700000" dist="139700" rotWithShape="0">
              <a:srgbClr val="333333">
                <a:alpha val="65000"/>
              </a:srgbClr>
            </a:outerShdw>
          </a:effectLst>
        </p:spPr>
      </p:pic>
    </p:spTree>
    <p:extLst>
      <p:ext uri="{BB962C8B-B14F-4D97-AF65-F5344CB8AC3E}">
        <p14:creationId xmlns:p14="http://schemas.microsoft.com/office/powerpoint/2010/main" val="4091732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7DF5E-E48F-41E3-8366-4CFB2AFD5F97}"/>
              </a:ext>
            </a:extLst>
          </p:cNvPr>
          <p:cNvSpPr>
            <a:spLocks noGrp="1"/>
          </p:cNvSpPr>
          <p:nvPr>
            <p:ph type="title"/>
          </p:nvPr>
        </p:nvSpPr>
        <p:spPr>
          <a:xfrm>
            <a:off x="-155046" y="-1742730"/>
            <a:ext cx="3248863" cy="3020785"/>
          </a:xfrm>
        </p:spPr>
        <p:txBody>
          <a:bodyPr>
            <a:normAutofit/>
          </a:bodyPr>
          <a:lstStyle/>
          <a:p>
            <a:pPr algn="r"/>
            <a:r>
              <a:rPr lang="en-US" sz="3200">
                <a:solidFill>
                  <a:schemeClr val="bg1"/>
                </a:solidFill>
              </a:rPr>
              <a:t>IDea</a:t>
            </a:r>
            <a:endParaRPr lang="en-IN" sz="3200" dirty="0">
              <a:solidFill>
                <a:schemeClr val="bg1"/>
              </a:solidFill>
            </a:endParaRPr>
          </a:p>
        </p:txBody>
      </p:sp>
      <p:pic>
        <p:nvPicPr>
          <p:cNvPr id="5" name="Picture 4" descr="Icon&#10;&#10;Description automatically generated">
            <a:extLst>
              <a:ext uri="{FF2B5EF4-FFF2-40B4-BE49-F238E27FC236}">
                <a16:creationId xmlns:a16="http://schemas.microsoft.com/office/drawing/2014/main" id="{8D3267EE-16F3-4196-8900-93E0A523A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402" y="1918391"/>
            <a:ext cx="3020785" cy="3020785"/>
          </a:xfrm>
          <a:prstGeom prst="rect">
            <a:avLst/>
          </a:prstGeom>
          <a:ln>
            <a:noFill/>
          </a:ln>
          <a:effectLst>
            <a:outerShdw blurRad="292100" dist="139700" dir="2700000" algn="tl" rotWithShape="0">
              <a:srgbClr val="333333">
                <a:alpha val="65000"/>
              </a:srgbClr>
            </a:outerShdw>
          </a:effectLst>
        </p:spPr>
      </p:pic>
      <p:pic>
        <p:nvPicPr>
          <p:cNvPr id="7" name="Content Placeholder 6">
            <a:extLst>
              <a:ext uri="{FF2B5EF4-FFF2-40B4-BE49-F238E27FC236}">
                <a16:creationId xmlns:a16="http://schemas.microsoft.com/office/drawing/2014/main" id="{F2F0992C-A679-E2C0-C7AB-FB552C169E58}"/>
              </a:ext>
            </a:extLst>
          </p:cNvPr>
          <p:cNvPicPr>
            <a:picLocks noGrp="1" noChangeAspect="1"/>
          </p:cNvPicPr>
          <p:nvPr>
            <p:ph idx="1"/>
          </p:nvPr>
        </p:nvPicPr>
        <p:blipFill>
          <a:blip r:embed="rId3"/>
          <a:stretch>
            <a:fillRect/>
          </a:stretch>
        </p:blipFill>
        <p:spPr>
          <a:xfrm>
            <a:off x="5091604" y="1125328"/>
            <a:ext cx="5666321" cy="4607344"/>
          </a:xfrm>
        </p:spPr>
      </p:pic>
    </p:spTree>
    <p:extLst>
      <p:ext uri="{BB962C8B-B14F-4D97-AF65-F5344CB8AC3E}">
        <p14:creationId xmlns:p14="http://schemas.microsoft.com/office/powerpoint/2010/main" val="3706938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3EE77-33F2-4F3A-B36D-E6B30FF15182}"/>
              </a:ext>
            </a:extLst>
          </p:cNvPr>
          <p:cNvSpPr>
            <a:spLocks noGrp="1"/>
          </p:cNvSpPr>
          <p:nvPr>
            <p:ph type="title"/>
          </p:nvPr>
        </p:nvSpPr>
        <p:spPr>
          <a:xfrm>
            <a:off x="1414955" y="381683"/>
            <a:ext cx="10241280" cy="1234440"/>
          </a:xfrm>
        </p:spPr>
        <p:txBody>
          <a:bodyPr/>
          <a:lstStyle/>
          <a:p>
            <a:r>
              <a:rPr lang="en-US" dirty="0"/>
              <a:t>Our Products</a:t>
            </a:r>
            <a:endParaRPr lang="en-IN" dirty="0"/>
          </a:p>
        </p:txBody>
      </p:sp>
      <p:pic>
        <p:nvPicPr>
          <p:cNvPr id="5" name="Content Placeholder 4" descr="Icon&#10;&#10;Description automatically generated with medium confidence">
            <a:extLst>
              <a:ext uri="{FF2B5EF4-FFF2-40B4-BE49-F238E27FC236}">
                <a16:creationId xmlns:a16="http://schemas.microsoft.com/office/drawing/2014/main" id="{BA4FED8E-B6FD-4FBC-875A-D0B5CE4CA07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4425" y="1978618"/>
            <a:ext cx="2381874" cy="2047341"/>
          </a:xfrm>
          <a:prstGeom prst="rect">
            <a:avLst/>
          </a:prstGeom>
          <a:ln>
            <a:noFill/>
          </a:ln>
          <a:effectLst>
            <a:outerShdw blurRad="190500" algn="tl" rotWithShape="0">
              <a:srgbClr val="000000">
                <a:alpha val="70000"/>
              </a:srgbClr>
            </a:outerShdw>
          </a:effectLst>
        </p:spPr>
      </p:pic>
      <p:sp>
        <p:nvSpPr>
          <p:cNvPr id="6" name="TextBox 5">
            <a:extLst>
              <a:ext uri="{FF2B5EF4-FFF2-40B4-BE49-F238E27FC236}">
                <a16:creationId xmlns:a16="http://schemas.microsoft.com/office/drawing/2014/main" id="{475D46F6-D348-4EAF-8CD7-8AD0DAC570A3}"/>
              </a:ext>
            </a:extLst>
          </p:cNvPr>
          <p:cNvSpPr txBox="1"/>
          <p:nvPr/>
        </p:nvSpPr>
        <p:spPr>
          <a:xfrm>
            <a:off x="781446" y="4140464"/>
            <a:ext cx="3145092" cy="369332"/>
          </a:xfrm>
          <a:prstGeom prst="rect">
            <a:avLst/>
          </a:prstGeom>
          <a:noFill/>
        </p:spPr>
        <p:txBody>
          <a:bodyPr wrap="none" rtlCol="0">
            <a:spAutoFit/>
          </a:bodyPr>
          <a:lstStyle/>
          <a:p>
            <a:r>
              <a:rPr lang="en-US" dirty="0"/>
              <a:t>E-Stamp Paper of 20+ states</a:t>
            </a:r>
            <a:endParaRPr lang="en-IN" dirty="0"/>
          </a:p>
        </p:txBody>
      </p:sp>
      <p:pic>
        <p:nvPicPr>
          <p:cNvPr id="8" name="Picture 7" descr="Graphical user interface, website&#10;&#10;Description automatically generated">
            <a:extLst>
              <a:ext uri="{FF2B5EF4-FFF2-40B4-BE49-F238E27FC236}">
                <a16:creationId xmlns:a16="http://schemas.microsoft.com/office/drawing/2014/main" id="{1D1181D3-A247-4F04-B248-AF18F8720A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8851" y="2240125"/>
            <a:ext cx="2300272" cy="1888165"/>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E9C1D421-517D-4D1D-8DBF-F66C9C15CD96}"/>
              </a:ext>
            </a:extLst>
          </p:cNvPr>
          <p:cNvSpPr txBox="1"/>
          <p:nvPr/>
        </p:nvSpPr>
        <p:spPr>
          <a:xfrm>
            <a:off x="4308010" y="4140464"/>
            <a:ext cx="3575979" cy="369332"/>
          </a:xfrm>
          <a:prstGeom prst="rect">
            <a:avLst/>
          </a:prstGeom>
          <a:noFill/>
        </p:spPr>
        <p:txBody>
          <a:bodyPr wrap="none" rtlCol="0">
            <a:spAutoFit/>
          </a:bodyPr>
          <a:lstStyle/>
          <a:p>
            <a:r>
              <a:rPr lang="en-US" dirty="0"/>
              <a:t>100+ Affidavits and Agreements</a:t>
            </a:r>
            <a:endParaRPr lang="en-IN" dirty="0"/>
          </a:p>
        </p:txBody>
      </p:sp>
      <p:pic>
        <p:nvPicPr>
          <p:cNvPr id="11" name="Picture 10" descr="A picture containing text&#10;&#10;Description automatically generated">
            <a:extLst>
              <a:ext uri="{FF2B5EF4-FFF2-40B4-BE49-F238E27FC236}">
                <a16:creationId xmlns:a16="http://schemas.microsoft.com/office/drawing/2014/main" id="{C1C91555-3F96-4827-8D2F-AA86297DDA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79133" y="2154559"/>
            <a:ext cx="1884964" cy="2059296"/>
          </a:xfrm>
          <a:prstGeom prst="rect">
            <a:avLst/>
          </a:prstGeom>
          <a:ln>
            <a:noFill/>
          </a:ln>
          <a:effectLst>
            <a:outerShdw blurRad="190500" algn="tl" rotWithShape="0">
              <a:srgbClr val="000000">
                <a:alpha val="70000"/>
              </a:srgbClr>
            </a:outerShdw>
          </a:effectLst>
        </p:spPr>
      </p:pic>
      <p:sp>
        <p:nvSpPr>
          <p:cNvPr id="12" name="TextBox 11">
            <a:extLst>
              <a:ext uri="{FF2B5EF4-FFF2-40B4-BE49-F238E27FC236}">
                <a16:creationId xmlns:a16="http://schemas.microsoft.com/office/drawing/2014/main" id="{A69AC656-D3B1-4A3E-A85E-FB5C00F280F4}"/>
              </a:ext>
            </a:extLst>
          </p:cNvPr>
          <p:cNvSpPr txBox="1"/>
          <p:nvPr/>
        </p:nvSpPr>
        <p:spPr>
          <a:xfrm>
            <a:off x="8413696" y="4140464"/>
            <a:ext cx="2588978" cy="369332"/>
          </a:xfrm>
          <a:prstGeom prst="rect">
            <a:avLst/>
          </a:prstGeom>
          <a:noFill/>
        </p:spPr>
        <p:txBody>
          <a:bodyPr wrap="none" rtlCol="0">
            <a:spAutoFit/>
          </a:bodyPr>
          <a:lstStyle/>
          <a:p>
            <a:r>
              <a:rPr lang="en-US" dirty="0"/>
              <a:t>Print on e-Stamp Paper</a:t>
            </a:r>
            <a:endParaRPr lang="en-IN" dirty="0"/>
          </a:p>
        </p:txBody>
      </p:sp>
    </p:spTree>
    <p:extLst>
      <p:ext uri="{BB962C8B-B14F-4D97-AF65-F5344CB8AC3E}">
        <p14:creationId xmlns:p14="http://schemas.microsoft.com/office/powerpoint/2010/main" val="159637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6A478-AC90-433B-A78E-44A93DD1E3C7}"/>
              </a:ext>
            </a:extLst>
          </p:cNvPr>
          <p:cNvSpPr>
            <a:spLocks noGrp="1"/>
          </p:cNvSpPr>
          <p:nvPr>
            <p:ph type="title"/>
          </p:nvPr>
        </p:nvSpPr>
        <p:spPr>
          <a:xfrm>
            <a:off x="1787631" y="-391892"/>
            <a:ext cx="10241280" cy="1234440"/>
          </a:xfrm>
        </p:spPr>
        <p:txBody>
          <a:bodyPr/>
          <a:lstStyle/>
          <a:p>
            <a:r>
              <a:rPr lang="en-IN" dirty="0"/>
              <a:t>Process at edrafter.in</a:t>
            </a:r>
          </a:p>
        </p:txBody>
      </p:sp>
      <p:pic>
        <p:nvPicPr>
          <p:cNvPr id="5" name="edrafterin-drafts-your-document-google-chrome-2022-03-05-22-12-42-coj2n3ik-2lbjo_f8AHCCoj">
            <a:hlinkClick r:id="" action="ppaction://media"/>
            <a:extLst>
              <a:ext uri="{FF2B5EF4-FFF2-40B4-BE49-F238E27FC236}">
                <a16:creationId xmlns:a16="http://schemas.microsoft.com/office/drawing/2014/main" id="{A570FD56-26F8-4AA0-A87A-922C720B1BF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10326" y="1169778"/>
            <a:ext cx="9136512" cy="5005813"/>
          </a:xfrm>
        </p:spPr>
      </p:pic>
    </p:spTree>
    <p:extLst>
      <p:ext uri="{BB962C8B-B14F-4D97-AF65-F5344CB8AC3E}">
        <p14:creationId xmlns:p14="http://schemas.microsoft.com/office/powerpoint/2010/main" val="21695945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mute="1">
                <p:cTn id="7" fill="hold" display="0">
                  <p:stCondLst>
                    <p:cond delay="indefinite"/>
                  </p:stCondLst>
                </p:cTn>
                <p:tgtEl>
                  <p:spTgt spid="5"/>
                </p:tgtEl>
              </p:cMediaNode>
            </p:video>
          </p:childTnLst>
        </p:cTn>
      </p:par>
    </p:tnLst>
  </p:timing>
</p:sld>
</file>

<file path=ppt/slides/slide6.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88" name="Rectangle 81">
            <a:extLst>
              <a:ext uri="{FF2B5EF4-FFF2-40B4-BE49-F238E27FC236}">
                <a16:creationId xmlns:a16="http://schemas.microsoft.com/office/drawing/2014/main" id="{446ECDAF-E08A-4938-9E85-2C8C46EE860A}"/>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lgn="ctr" cap="flat" cmpd="sng" w="12700">
            <a:noFill/>
            <a:prstDash val="solid"/>
            <a:miter lim="800000"/>
          </a:ln>
          <a:effectLst/>
          <a:extLst>
            <a:ext uri="{91240B29-F687-4F45-9708-019B960494DF}">
              <a14:hiddenLine xmlns:a14="http://schemas.microsoft.com/office/drawing/2010/main"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itle 1">
            <a:extLst>
              <a:ext uri="{FF2B5EF4-FFF2-40B4-BE49-F238E27FC236}">
                <a16:creationId xmlns:a16="http://schemas.microsoft.com/office/drawing/2014/main" id="{BA6F31D0-C301-4D25-8E3D-254B80F020E0}"/>
              </a:ext>
            </a:extLst>
          </p:cNvPr>
          <p:cNvSpPr>
            <a:spLocks noGrp="1"/>
          </p:cNvSpPr>
          <p:nvPr>
            <p:ph type="title"/>
          </p:nvPr>
        </p:nvSpPr>
        <p:spPr>
          <a:xfrm>
            <a:off x="1055076" y="473826"/>
            <a:ext cx="5160667" cy="1658471"/>
          </a:xfrm>
        </p:spPr>
        <p:txBody>
          <a:bodyPr anchor="b">
            <a:normAutofit/>
          </a:bodyPr>
          <a:lstStyle/>
          <a:p>
            <a:pPr algn="r"/>
            <a:r>
              <a:rPr dirty="0" lang="en-US" sz="4000"/>
              <a:t>B2b Process (1 -Manual)</a:t>
            </a:r>
            <a:endParaRPr dirty="0" lang="en-IN" sz="4000"/>
          </a:p>
        </p:txBody>
      </p:sp>
      <p:pic>
        <p:nvPicPr>
          <p:cNvPr descr="A screenshot of a computer&#10;&#10;Description automatically generated with medium confidence" id="7" name="Picture 6">
            <a:extLst>
              <a:ext uri="{FF2B5EF4-FFF2-40B4-BE49-F238E27FC236}">
                <a16:creationId xmlns:a16="http://schemas.microsoft.com/office/drawing/2014/main" id="{18822DF9-7E35-4D12-8B22-21E2F1FF05F9}"/>
              </a:ext>
            </a:extLst>
          </p:cNvPr>
          <p:cNvPicPr>
            <a:picLocks noChangeAspect="1"/>
          </p:cNvPicPr>
          <p:nvPr/>
        </p:nvPicPr>
        <p:blipFill rotWithShape="1">
          <a:blip r:embed="rId2"/>
          <a:srcRect b="7" r="14"/>
          <a:stretch/>
        </p:blipFill>
        <p:spPr>
          <a:xfrm>
            <a:off x="6633136" y="1753914"/>
            <a:ext cx="5258005" cy="3976852"/>
          </a:xfrm>
          <a:prstGeom prst="rect">
            <a:avLst/>
          </a:prstGeom>
        </p:spPr>
      </p:pic>
      <p:sp>
        <p:nvSpPr>
          <p:cNvPr id="89" name="Rectangle 83">
            <a:extLst>
              <a:ext uri="{FF2B5EF4-FFF2-40B4-BE49-F238E27FC236}">
                <a16:creationId xmlns:a16="http://schemas.microsoft.com/office/drawing/2014/main" id="{84E30AF0-4FE2-4C74-AE5B-8386D6520C39}"/>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rot="10800000">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0" name="Rectangle 85">
            <a:extLst>
              <a:ext uri="{FF2B5EF4-FFF2-40B4-BE49-F238E27FC236}">
                <a16:creationId xmlns:a16="http://schemas.microsoft.com/office/drawing/2014/main" id="{61F8C671-E083-47BA-A195-0232B7B7868B}"/>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tx2">
                  <a:lumMod val="50000"/>
                  <a:lumOff val="50000"/>
                  <a:alpha val="3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8" name="Content Placeholder 7">
            <a:extLst>
              <a:ext uri="{FF2B5EF4-FFF2-40B4-BE49-F238E27FC236}">
                <a16:creationId xmlns:a16="http://schemas.microsoft.com/office/drawing/2014/main" id="{A46E53A6-FB45-DC76-B923-D215052DF7C3}"/>
              </a:ext>
            </a:extLst>
          </p:cNvPr>
          <p:cNvPicPr>
            <a:picLocks noChangeAspect="1" noGrp="1"/>
          </p:cNvPicPr>
          <p:nvPr>
            <p:ph idx="1"/>
          </p:nvPr>
        </p:nvPicPr>
        <p:blipFill>
          <a:blip r:embed="rId3"/>
          <a:stretch>
            <a:fillRect/>
          </a:stretch>
        </p:blipFill>
        <p:spPr>
          <a:xfrm>
            <a:off x="970835" y="2196498"/>
            <a:ext cx="5125165" cy="3534268"/>
          </a:xfrm>
        </p:spPr>
      </p:pic>
    </p:spTree>
    <p:extLst>
      <p:ext uri="{BB962C8B-B14F-4D97-AF65-F5344CB8AC3E}">
        <p14:creationId xmlns:p14="http://schemas.microsoft.com/office/powerpoint/2010/main" val="805814849"/>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643CFF5-3073-44B6-9A56-4CAF096FFF17}"/>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a:off x="0" y="0"/>
            <a:ext cx="12192000" cy="6858000"/>
          </a:xfrm>
          <a:prstGeom prst="rect">
            <a:avLst/>
          </a:prstGeom>
          <a:ln algn="ctr" cap="flat" cmpd="sng" w="12700">
            <a:noFill/>
            <a:prstDash val="solid"/>
            <a:miter lim="800000"/>
          </a:ln>
          <a:effectLst/>
          <a:extLst>
            <a:ext uri="{91240B29-F687-4F45-9708-019B960494DF}">
              <a14:hiddenLine xmlns:a14="http://schemas.microsoft.com/office/drawing/2010/main" algn="ctr" cap="flat" cmpd="sng" w="12700">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itle 1">
            <a:extLst>
              <a:ext uri="{FF2B5EF4-FFF2-40B4-BE49-F238E27FC236}">
                <a16:creationId xmlns:a16="http://schemas.microsoft.com/office/drawing/2014/main" id="{BA6F31D0-C301-4D25-8E3D-254B80F020E0}"/>
              </a:ext>
            </a:extLst>
          </p:cNvPr>
          <p:cNvSpPr>
            <a:spLocks noGrp="1"/>
          </p:cNvSpPr>
          <p:nvPr>
            <p:ph type="title"/>
          </p:nvPr>
        </p:nvSpPr>
        <p:spPr>
          <a:xfrm>
            <a:off x="1371600" y="457200"/>
            <a:ext cx="5868785" cy="1556724"/>
          </a:xfrm>
        </p:spPr>
        <p:txBody>
          <a:bodyPr anchor="b">
            <a:normAutofit fontScale="90000"/>
          </a:bodyPr>
          <a:lstStyle/>
          <a:p>
            <a:r>
              <a:rPr dirty="0" lang="en-US"/>
              <a:t>B2b Process</a:t>
            </a:r>
            <a:br>
              <a:rPr dirty="0" lang="en-US"/>
            </a:br>
            <a:r>
              <a:rPr dirty="0" lang="en-US"/>
              <a:t>(2-Throughportal)</a:t>
            </a:r>
            <a:endParaRPr dirty="0" lang="en-IN"/>
          </a:p>
        </p:txBody>
      </p:sp>
      <p:pic>
        <p:nvPicPr>
          <p:cNvPr id="12" name="Picture 11">
            <a:extLst>
              <a:ext uri="{FF2B5EF4-FFF2-40B4-BE49-F238E27FC236}">
                <a16:creationId xmlns:a16="http://schemas.microsoft.com/office/drawing/2014/main" id="{A93BBF85-A644-4FF6-81CD-3AF41BBC05CD}"/>
              </a:ext>
            </a:extLst>
          </p:cNvPr>
          <p:cNvPicPr>
            <a:picLocks noChangeAspect="1"/>
          </p:cNvPicPr>
          <p:nvPr/>
        </p:nvPicPr>
        <p:blipFill rotWithShape="1">
          <a:blip r:embed="rId2"/>
          <a:srcRect b="19" r="23"/>
          <a:stretch/>
        </p:blipFill>
        <p:spPr>
          <a:xfrm>
            <a:off x="7697585" y="1028700"/>
            <a:ext cx="3037056" cy="4642824"/>
          </a:xfrm>
          <a:prstGeom prst="rect">
            <a:avLst/>
          </a:prstGeom>
        </p:spPr>
      </p:pic>
      <p:sp>
        <p:nvSpPr>
          <p:cNvPr id="29" name="Rectangle 28">
            <a:extLst>
              <a:ext uri="{FF2B5EF4-FFF2-40B4-BE49-F238E27FC236}">
                <a16:creationId xmlns:a16="http://schemas.microsoft.com/office/drawing/2014/main" id="{955DEFE8-24AF-47F7-B020-D4D76ABA1830}"/>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rot="10800000">
            <a:off x="0" y="6391868"/>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sp>
        <p:nvSpPr>
          <p:cNvPr id="31" name="Rectangle 30">
            <a:extLst>
              <a:ext uri="{FF2B5EF4-FFF2-40B4-BE49-F238E27FC236}">
                <a16:creationId xmlns:a16="http://schemas.microsoft.com/office/drawing/2014/main" id="{6EAE3873-25FC-4346-B1D5-82E5F9D953ED}"/>
              </a:ext>
              <a:ext uri="{C183D7F6-B498-43B3-948B-1728B52AA6E4}">
                <adec:decorative xmlns:adec="http://schemas.microsoft.com/office/drawing/2017/decorative" val="1"/>
              </a:ext>
            </a:extLst>
          </p:cNvPr>
          <p:cNvSpPr>
            <a:spLocks noAdjustHandles="1" noChangeArrowheads="1" noChangeAspect="1" noChangeShapeType="1" noEditPoints="1" noGrp="1" noMove="1" noResize="1" noRot="1" noTextEdit="1"/>
          </p:cNvSpPr>
          <p:nvPr>
            <p:extLst>
              <p:ext uri="{386F3935-93C4-4BCD-93E2-E3B085C9AB24}">
                <p16:designElem xmlns:p16="http://schemas.microsoft.com/office/powerpoint/2015/main" val="1"/>
              </p:ext>
            </p:extLst>
          </p:nvPr>
        </p:nvSpPr>
        <p:spPr>
          <a:xfrm flipH="1">
            <a:off x="4038600" y="6391868"/>
            <a:ext cx="8153398" cy="456772"/>
          </a:xfrm>
          <a:prstGeom prst="rect">
            <a:avLst/>
          </a:prstGeom>
          <a:gradFill>
            <a:gsLst>
              <a:gs pos="9000">
                <a:schemeClr val="accent2">
                  <a:lumMod val="60000"/>
                  <a:lumOff val="40000"/>
                  <a:alpha val="67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en-US"/>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endParaRPr lang="en-US"/>
          </a:p>
        </p:txBody>
      </p:sp>
      <p:pic>
        <p:nvPicPr>
          <p:cNvPr id="7" name="Content Placeholder 6">
            <a:extLst>
              <a:ext uri="{FF2B5EF4-FFF2-40B4-BE49-F238E27FC236}">
                <a16:creationId xmlns:a16="http://schemas.microsoft.com/office/drawing/2014/main" id="{14A8C865-3170-41FF-365E-2C3036FB314D}"/>
              </a:ext>
            </a:extLst>
          </p:cNvPr>
          <p:cNvPicPr>
            <a:picLocks noChangeAspect="1" noGrp="1"/>
          </p:cNvPicPr>
          <p:nvPr>
            <p:ph idx="1"/>
          </p:nvPr>
        </p:nvPicPr>
        <p:blipFill>
          <a:blip r:embed="rId3"/>
          <a:stretch>
            <a:fillRect/>
          </a:stretch>
        </p:blipFill>
        <p:spPr>
          <a:xfrm>
            <a:off x="1147359" y="2126085"/>
            <a:ext cx="5782482" cy="3801005"/>
          </a:xfrm>
        </p:spPr>
      </p:pic>
    </p:spTree>
    <p:extLst>
      <p:ext uri="{BB962C8B-B14F-4D97-AF65-F5344CB8AC3E}">
        <p14:creationId xmlns:p14="http://schemas.microsoft.com/office/powerpoint/2010/main" val="3110331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383CC5D-71E8-4CB2-8E4A-F1E4FF6DC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DA5AC1-43C5-4243-9028-07DBB80D0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
            <a:ext cx="12192000"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A4EDA1C-27A1-4C83-ACE4-6675EC924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9161" y="9109"/>
            <a:ext cx="7792839" cy="1594270"/>
          </a:xfrm>
          <a:prstGeom prst="rect">
            <a:avLst/>
          </a:prstGeom>
          <a:gradFill>
            <a:gsLst>
              <a:gs pos="22000">
                <a:schemeClr val="accent2">
                  <a:alpha val="0"/>
                </a:schemeClr>
              </a:gs>
              <a:gs pos="99000">
                <a:schemeClr val="accent2"/>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C2185E4-B584-4B9D-9440-DEA0FB9D9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9021976" y="-906246"/>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F33EC8A-EE0A-4395-97E2-DAD467CF73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451242" y="0"/>
            <a:ext cx="9729549" cy="160019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F85DA95-16A4-404E-9BFF-27F8E4FC7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430"/>
            <a:ext cx="7910111"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2DF926-4C22-4790-8B33-58F1B31F3A6A}"/>
              </a:ext>
            </a:extLst>
          </p:cNvPr>
          <p:cNvSpPr>
            <a:spLocks noGrp="1"/>
          </p:cNvSpPr>
          <p:nvPr>
            <p:ph type="title"/>
          </p:nvPr>
        </p:nvSpPr>
        <p:spPr>
          <a:xfrm>
            <a:off x="1157084" y="374427"/>
            <a:ext cx="10374517" cy="971512"/>
          </a:xfrm>
        </p:spPr>
        <p:txBody>
          <a:bodyPr anchor="ctr">
            <a:normAutofit/>
          </a:bodyPr>
          <a:lstStyle/>
          <a:p>
            <a:pPr>
              <a:lnSpc>
                <a:spcPct val="90000"/>
              </a:lnSpc>
            </a:pPr>
            <a:r>
              <a:rPr lang="en-US" sz="3200" dirty="0">
                <a:solidFill>
                  <a:schemeClr val="bg1"/>
                </a:solidFill>
              </a:rPr>
              <a:t>Types of Stamping process in </a:t>
            </a:r>
            <a:r>
              <a:rPr lang="en-US" sz="3200" dirty="0" err="1">
                <a:solidFill>
                  <a:schemeClr val="bg1"/>
                </a:solidFill>
              </a:rPr>
              <a:t>india</a:t>
            </a:r>
            <a:endParaRPr lang="en-IN" sz="3200" dirty="0">
              <a:solidFill>
                <a:schemeClr val="bg1"/>
              </a:solidFill>
            </a:endParaRPr>
          </a:p>
        </p:txBody>
      </p:sp>
      <p:pic>
        <p:nvPicPr>
          <p:cNvPr id="12" name="Picture 11">
            <a:extLst>
              <a:ext uri="{FF2B5EF4-FFF2-40B4-BE49-F238E27FC236}">
                <a16:creationId xmlns:a16="http://schemas.microsoft.com/office/drawing/2014/main" id="{F8F312DF-3EB3-F638-7E83-7DF0884A9EAB}"/>
              </a:ext>
            </a:extLst>
          </p:cNvPr>
          <p:cNvPicPr>
            <a:picLocks noChangeAspect="1"/>
          </p:cNvPicPr>
          <p:nvPr/>
        </p:nvPicPr>
        <p:blipFill>
          <a:blip r:embed="rId2"/>
          <a:stretch>
            <a:fillRect/>
          </a:stretch>
        </p:blipFill>
        <p:spPr>
          <a:xfrm>
            <a:off x="889861" y="2133222"/>
            <a:ext cx="10412278" cy="5020376"/>
          </a:xfrm>
          <a:prstGeom prst="rect">
            <a:avLst/>
          </a:prstGeom>
        </p:spPr>
      </p:pic>
    </p:spTree>
    <p:extLst>
      <p:ext uri="{BB962C8B-B14F-4D97-AF65-F5344CB8AC3E}">
        <p14:creationId xmlns:p14="http://schemas.microsoft.com/office/powerpoint/2010/main" val="2016720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E670-3A54-438E-8F90-293D645A644A}"/>
              </a:ext>
            </a:extLst>
          </p:cNvPr>
          <p:cNvSpPr>
            <a:spLocks noGrp="1"/>
          </p:cNvSpPr>
          <p:nvPr>
            <p:ph type="title"/>
          </p:nvPr>
        </p:nvSpPr>
        <p:spPr>
          <a:xfrm>
            <a:off x="845350" y="-430895"/>
            <a:ext cx="10241280" cy="1234440"/>
          </a:xfrm>
        </p:spPr>
        <p:txBody>
          <a:bodyPr/>
          <a:lstStyle/>
          <a:p>
            <a:r>
              <a:rPr lang="en-US" dirty="0"/>
              <a:t>Our reach</a:t>
            </a:r>
            <a:endParaRPr lang="en-IN" dirty="0"/>
          </a:p>
        </p:txBody>
      </p:sp>
      <p:pic>
        <p:nvPicPr>
          <p:cNvPr id="9" name="Picture 8">
            <a:extLst>
              <a:ext uri="{FF2B5EF4-FFF2-40B4-BE49-F238E27FC236}">
                <a16:creationId xmlns:a16="http://schemas.microsoft.com/office/drawing/2014/main" id="{9CE8BC13-0120-9E3B-B1A4-AFF2874F8AE7}"/>
              </a:ext>
            </a:extLst>
          </p:cNvPr>
          <p:cNvPicPr>
            <a:picLocks noChangeAspect="1"/>
          </p:cNvPicPr>
          <p:nvPr/>
        </p:nvPicPr>
        <p:blipFill>
          <a:blip r:embed="rId2"/>
          <a:stretch>
            <a:fillRect/>
          </a:stretch>
        </p:blipFill>
        <p:spPr>
          <a:xfrm>
            <a:off x="845350" y="803545"/>
            <a:ext cx="10241280" cy="5417202"/>
          </a:xfrm>
          <a:prstGeom prst="rect">
            <a:avLst/>
          </a:prstGeom>
        </p:spPr>
      </p:pic>
    </p:spTree>
    <p:extLst>
      <p:ext uri="{BB962C8B-B14F-4D97-AF65-F5344CB8AC3E}">
        <p14:creationId xmlns:p14="http://schemas.microsoft.com/office/powerpoint/2010/main" val="3820024092"/>
      </p:ext>
    </p:extLst>
  </p:cSld>
  <p:clrMapOvr>
    <a:masterClrMapping/>
  </p:clrMapOvr>
</p:sld>
</file>

<file path=ppt/theme/theme1.xml><?xml version="1.0" encoding="utf-8"?>
<a:theme xmlns:a="http://schemas.openxmlformats.org/drawingml/2006/main" name="GradientRiseVTI">
  <a:themeElements>
    <a:clrScheme name="GradientRise">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docProps/app.xml><?xml version="1.0" encoding="utf-8"?>
<Properties xmlns="http://schemas.openxmlformats.org/officeDocument/2006/extended-properties" xmlns:vt="http://schemas.openxmlformats.org/officeDocument/2006/docPropsVTypes">
  <Template>Ion Boardroom</Template>
  <TotalTime>167</TotalTime>
  <Words>194</Words>
  <Application>Microsoft Office PowerPoint</Application>
  <PresentationFormat>Widescreen</PresentationFormat>
  <Paragraphs>31</Paragraphs>
  <Slides>13</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Avenir Next LT Pro</vt:lpstr>
      <vt:lpstr>GradientRiseVTI</vt:lpstr>
      <vt:lpstr>Welcome to eDrafter.in Corporate Presentation</vt:lpstr>
      <vt:lpstr>Problem</vt:lpstr>
      <vt:lpstr>IDea</vt:lpstr>
      <vt:lpstr>Our Products</vt:lpstr>
      <vt:lpstr>Process at edrafter.in</vt:lpstr>
      <vt:lpstr>B2b Process (1 -Manual)</vt:lpstr>
      <vt:lpstr>B2b Process (2-Throughportal)</vt:lpstr>
      <vt:lpstr>Types of Stamping process in india</vt:lpstr>
      <vt:lpstr>Our reach</vt:lpstr>
      <vt:lpstr>Strengths</vt:lpstr>
      <vt:lpstr>Clientelle</vt:lpstr>
      <vt:lpstr>Awards &amp; Recognition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eDrafter.in Corporate Presentation</dc:title>
  <dc:creator>Ayush Gupta</dc:creator>
  <cp:lastModifiedBy>Ayush Gupta</cp:lastModifiedBy>
  <cp:revision>4</cp:revision>
  <dcterms:created xsi:type="dcterms:W3CDTF">2022-01-31T12:40:39Z</dcterms:created>
  <dcterms:modified xsi:type="dcterms:W3CDTF">2022-05-17T07:30:02Z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6350771</vt:lpwstr>
  </property>
  <property fmtid="{D5CDD505-2E9C-101B-9397-08002B2CF9AE}" name="NXPowerLiteSettings" pid="3">
    <vt:lpwstr>F7000400038000</vt:lpwstr>
  </property>
  <property fmtid="{D5CDD505-2E9C-101B-9397-08002B2CF9AE}" name="NXPowerLiteVersion" pid="4">
    <vt:lpwstr>S9.1.4</vt:lpwstr>
  </property>
</Properties>
</file>